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7" r:id="rId3"/>
    <p:sldId id="268" r:id="rId4"/>
    <p:sldId id="269" r:id="rId5"/>
    <p:sldId id="272" r:id="rId6"/>
    <p:sldId id="271" r:id="rId7"/>
    <p:sldId id="273" r:id="rId8"/>
    <p:sldId id="274" r:id="rId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ge, Rabbi Ari" initials="LRA" lastIdx="1" clrIdx="0">
    <p:extLst>
      <p:ext uri="{19B8F6BF-5375-455C-9EA6-DF929625EA0E}">
        <p15:presenceInfo xmlns:p15="http://schemas.microsoft.com/office/powerpoint/2012/main" userId="S-1-5-21-1927295388-1489764817-612134452-183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956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68" autoAdjust="0"/>
    <p:restoredTop sz="96349" autoAdjust="0"/>
  </p:normalViewPr>
  <p:slideViewPr>
    <p:cSldViewPr snapToGrid="0" showGuides="1">
      <p:cViewPr varScale="1">
        <p:scale>
          <a:sx n="62" d="100"/>
          <a:sy n="62" d="100"/>
        </p:scale>
        <p:origin x="1108"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068"/>
    </p:cViewPr>
  </p:sorterViewPr>
  <p:notesViewPr>
    <p:cSldViewPr snapToGrid="0" showGuides="1">
      <p:cViewPr varScale="1">
        <p:scale>
          <a:sx n="65" d="100"/>
          <a:sy n="65" d="100"/>
        </p:scale>
        <p:origin x="32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30F0AE1D-AB5F-4379-AEF1-A73983F538A2}" type="datetimeFigureOut">
              <a:rPr lang="en-US" smtClean="0"/>
              <a:t>4/2/2020</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541A96CC-9F86-40A2-919B-3767F6A37D0F}" type="slidenum">
              <a:rPr lang="en-US" smtClean="0"/>
              <a:t>‹#›</a:t>
            </a:fld>
            <a:endParaRPr lang="en-US"/>
          </a:p>
        </p:txBody>
      </p:sp>
    </p:spTree>
    <p:extLst>
      <p:ext uri="{BB962C8B-B14F-4D97-AF65-F5344CB8AC3E}">
        <p14:creationId xmlns:p14="http://schemas.microsoft.com/office/powerpoint/2010/main" val="916819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F9D77404-29BC-4264-AE4A-18A0F06F7691}" type="datetimeFigureOut">
              <a:rPr lang="en-US" smtClean="0"/>
              <a:t>4/2/2020</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FD983B63-2CC3-49FD-802A-69E30F4EC1E3}" type="slidenum">
              <a:rPr lang="en-US" smtClean="0"/>
              <a:t>‹#›</a:t>
            </a:fld>
            <a:endParaRPr lang="en-US"/>
          </a:p>
        </p:txBody>
      </p:sp>
    </p:spTree>
    <p:extLst>
      <p:ext uri="{BB962C8B-B14F-4D97-AF65-F5344CB8AC3E}">
        <p14:creationId xmlns:p14="http://schemas.microsoft.com/office/powerpoint/2010/main" val="1183080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83B63-2CC3-49FD-802A-69E30F4EC1E3}" type="slidenum">
              <a:rPr lang="en-US" smtClean="0"/>
              <a:t>1</a:t>
            </a:fld>
            <a:endParaRPr lang="en-US"/>
          </a:p>
        </p:txBody>
      </p:sp>
    </p:spTree>
    <p:extLst>
      <p:ext uri="{BB962C8B-B14F-4D97-AF65-F5344CB8AC3E}">
        <p14:creationId xmlns:p14="http://schemas.microsoft.com/office/powerpoint/2010/main" val="312415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9566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ctr">
              <a:defRPr sz="3000">
                <a:solidFill>
                  <a:schemeClr val="bg1"/>
                </a:solidFill>
                <a:latin typeface="Arial Black" panose="020B0A040201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21689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212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nchor="b">
            <a:normAutofit/>
          </a:bodyPr>
          <a:lstStyle>
            <a:lvl1pPr>
              <a:defRPr sz="2700">
                <a:solidFill>
                  <a:schemeClr val="bg1"/>
                </a:solidFill>
                <a:latin typeface="Arial Black" panose="020B0A040201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Tree>
    <p:extLst>
      <p:ext uri="{BB962C8B-B14F-4D97-AF65-F5344CB8AC3E}">
        <p14:creationId xmlns:p14="http://schemas.microsoft.com/office/powerpoint/2010/main" val="221066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176" y="457200"/>
            <a:ext cx="4501437" cy="1600200"/>
          </a:xfrm>
          <a:prstGeom prst="rect">
            <a:avLst/>
          </a:prstGeom>
        </p:spPr>
        <p:txBody>
          <a:bodyPr anchor="b"/>
          <a:lstStyle>
            <a:lvl1pPr>
              <a:defRPr sz="2700">
                <a:solidFill>
                  <a:schemeClr val="bg1"/>
                </a:solidFill>
                <a:latin typeface="Arial Black" panose="020B0A040201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5547083" y="995365"/>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41176" y="2057400"/>
            <a:ext cx="4501437" cy="3811588"/>
          </a:xfrm>
          <a:prstGeom prst="rect">
            <a:avLst/>
          </a:prstGeom>
        </p:spPr>
        <p:txBody>
          <a:bodyPr/>
          <a:lstStyle>
            <a:lvl1pPr marL="0" indent="0">
              <a:buNone/>
              <a:defRPr sz="2100">
                <a:solidFill>
                  <a:schemeClr val="bg1"/>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407562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nchor="b"/>
          <a:lstStyle>
            <a:lvl1pPr>
              <a:defRPr sz="2700">
                <a:solidFill>
                  <a:schemeClr val="bg1"/>
                </a:solidFill>
                <a:latin typeface="Arial Black" panose="020B0A040201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342900" indent="0">
              <a:buNone/>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4" name="Content Placeholder 3"/>
          <p:cNvSpPr>
            <a:spLocks noGrp="1"/>
          </p:cNvSpPr>
          <p:nvPr>
            <p:ph sz="half" idx="2"/>
          </p:nvPr>
        </p:nvSpPr>
        <p:spPr>
          <a:xfrm>
            <a:off x="6172200" y="1825625"/>
            <a:ext cx="5181600" cy="4351338"/>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Tree>
    <p:extLst>
      <p:ext uri="{BB962C8B-B14F-4D97-AF65-F5344CB8AC3E}">
        <p14:creationId xmlns:p14="http://schemas.microsoft.com/office/powerpoint/2010/main" val="343551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75916"/>
            <a:ext cx="10515600" cy="1325563"/>
          </a:xfrm>
          <a:prstGeom prst="rect">
            <a:avLst/>
          </a:prstGeom>
        </p:spPr>
        <p:txBody>
          <a:bodyPr anchor="b"/>
          <a:lstStyle>
            <a:lvl1pPr>
              <a:defRPr sz="2700">
                <a:solidFill>
                  <a:schemeClr val="bg1"/>
                </a:solidFill>
                <a:latin typeface="Arial Black" panose="020B0A040201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1800" b="1">
                <a:solidFill>
                  <a:schemeClr val="bg1"/>
                </a:solidFill>
                <a:latin typeface="Arial Black" panose="020B0A040201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1800" b="1">
                <a:solidFill>
                  <a:schemeClr val="bg1"/>
                </a:solidFill>
                <a:latin typeface="Arial Black" panose="020B0A040201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13004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95667"/>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620375" y="5718534"/>
            <a:ext cx="1390651" cy="917830"/>
          </a:xfrm>
          <a:prstGeom prst="rect">
            <a:avLst/>
          </a:prstGeom>
        </p:spPr>
      </p:pic>
    </p:spTree>
    <p:extLst>
      <p:ext uri="{BB962C8B-B14F-4D97-AF65-F5344CB8AC3E}">
        <p14:creationId xmlns:p14="http://schemas.microsoft.com/office/powerpoint/2010/main" val="2438085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7" r:id="rId4"/>
    <p:sldLayoutId id="2147483652" r:id="rId5"/>
    <p:sldLayoutId id="2147483653"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_RmVJLfR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slate.com/news-and-politics/2013/03/the-two-minute-haggadah.html" TargetMode="External"/><Relationship Id="rId3" Type="http://schemas.openxmlformats.org/officeDocument/2006/relationships/hyperlink" Target="https://www.kveller.com/wp-content/uploads/2020/03/Downloadable-Haggadah-2020.pdf?mpweb=1161-16806-425897&amp;utm_campaign=Kveller_Haggadah&amp;utm_medium=email&amp;utm_source=Kveller_Maropost" TargetMode="External"/><Relationship Id="rId7" Type="http://schemas.openxmlformats.org/officeDocument/2006/relationships/hyperlink" Target="https://www.hias.org/sites/default/files/hias_haggadah20-download-color.pdf" TargetMode="External"/><Relationship Id="rId2" Type="http://schemas.openxmlformats.org/officeDocument/2006/relationships/hyperlink" Target="https://www.ccarnet.org/publications/sharing-the-journey-haggadah/" TargetMode="External"/><Relationship Id="rId1" Type="http://schemas.openxmlformats.org/officeDocument/2006/relationships/slideLayout" Target="../slideLayouts/slideLayout3.xml"/><Relationship Id="rId6" Type="http://schemas.openxmlformats.org/officeDocument/2006/relationships/hyperlink" Target="https://issuu.com/onetableshabbat/docs/onetablexpassover_2020_guide?fr=sODU1YjEwNzgzMzQ" TargetMode="External"/><Relationship Id="rId5" Type="http://schemas.openxmlformats.org/officeDocument/2006/relationships/hyperlink" Target="https://www.haggadot.com/haggadah/jq-international-glbt-haggadah" TargetMode="External"/><Relationship Id="rId4" Type="http://schemas.openxmlformats.org/officeDocument/2006/relationships/hyperlink" Target="http://www.haggadot.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9Ce0HIP7A0M" TargetMode="External"/><Relationship Id="rId2" Type="http://schemas.openxmlformats.org/officeDocument/2006/relationships/hyperlink" Target="https://www.youtube.com/watch?v=4xiBvZQuKZY"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ejewishphilanthropy.com/seder-this-year-is-an-opportunity/"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jewishjournal.com/commentary/blogs/312689/how-different-will-night-be-10-tips-for-your-virtual-seder/" TargetMode="External"/><Relationship Id="rId3" Type="http://schemas.openxmlformats.org/officeDocument/2006/relationships/hyperlink" Target="https://reformjudaism.org/how-make-your-virtual-seder-lively-engaging-and-meaningful" TargetMode="External"/><Relationship Id="rId7" Type="http://schemas.openxmlformats.org/officeDocument/2006/relationships/hyperlink" Target="https://18doors.org/additional_passover_resources/" TargetMode="External"/><Relationship Id="rId2" Type="http://schemas.openxmlformats.org/officeDocument/2006/relationships/hyperlink" Target="https://reformjudaism.org/blog/2020/03/20/how-hold-passover-seder-year-coronavirus" TargetMode="External"/><Relationship Id="rId1" Type="http://schemas.openxmlformats.org/officeDocument/2006/relationships/slideLayout" Target="../slideLayouts/slideLayout3.xml"/><Relationship Id="rId6" Type="http://schemas.openxmlformats.org/officeDocument/2006/relationships/hyperlink" Target="https://jewishweek.timesofisrael.com/put-yourself-on-mute-and-other-tips-for-a-virtual-seder/" TargetMode="External"/><Relationship Id="rId5" Type="http://schemas.openxmlformats.org/officeDocument/2006/relationships/hyperlink" Target="https://www.sixthandi.org/jewish-life/passover-at-home/" TargetMode="External"/><Relationship Id="rId4" Type="http://schemas.openxmlformats.org/officeDocument/2006/relationships/hyperlink" Target="https://seder2020.org/" TargetMode="External"/><Relationship Id="rId9" Type="http://schemas.openxmlformats.org/officeDocument/2006/relationships/hyperlink" Target="https://2forseder.org/resources-for-virtual-sed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DE3C30-C799-42AA-909B-DE84DB574A12}"/>
              </a:ext>
            </a:extLst>
          </p:cNvPr>
          <p:cNvPicPr>
            <a:picLocks noChangeAspect="1"/>
          </p:cNvPicPr>
          <p:nvPr/>
        </p:nvPicPr>
        <p:blipFill rotWithShape="1">
          <a:blip r:embed="rId3">
            <a:extLst>
              <a:ext uri="{28A0092B-C50C-407E-A947-70E740481C1C}">
                <a14:useLocalDpi xmlns:a14="http://schemas.microsoft.com/office/drawing/2010/main" val="0"/>
              </a:ext>
            </a:extLst>
          </a:blip>
          <a:srcRect l="8211" r="27282"/>
          <a:stretch/>
        </p:blipFill>
        <p:spPr>
          <a:xfrm>
            <a:off x="4818888" y="10"/>
            <a:ext cx="7373112" cy="6857989"/>
          </a:xfrm>
          <a:prstGeom prst="rect">
            <a:avLst/>
          </a:prstGeom>
        </p:spPr>
      </p:pic>
      <p:sp>
        <p:nvSpPr>
          <p:cNvPr id="24" name="Freeform 8">
            <a:extLst>
              <a:ext uri="{FF2B5EF4-FFF2-40B4-BE49-F238E27FC236}">
                <a16:creationId xmlns:a16="http://schemas.microsoft.com/office/drawing/2014/main" id="{B83ED68E-10BE-4ADD-86BC-9E944EA5A2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11">
            <a:extLst>
              <a:ext uri="{FF2B5EF4-FFF2-40B4-BE49-F238E27FC236}">
                <a16:creationId xmlns:a16="http://schemas.microsoft.com/office/drawing/2014/main" id="{1ADCEC2C-1761-4D19-9709-41992C2908C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2268" y="105489"/>
            <a:ext cx="9742311" cy="2651200"/>
          </a:xfrm>
        </p:spPr>
        <p:txBody>
          <a:bodyPr vert="horz" lIns="91440" tIns="45720" rIns="91440" bIns="45720" rtlCol="0" anchor="t">
            <a:normAutofit fontScale="90000"/>
          </a:bodyPr>
          <a:lstStyle/>
          <a:p>
            <a:pPr algn="l" defTabSz="914400"/>
            <a:br>
              <a:rPr lang="en-US" sz="7300" b="1" dirty="0">
                <a:solidFill>
                  <a:srgbClr val="FFFFFF"/>
                </a:solidFill>
              </a:rPr>
            </a:br>
            <a:br>
              <a:rPr lang="en-US" sz="7300" b="1" dirty="0">
                <a:solidFill>
                  <a:srgbClr val="FFFFFF"/>
                </a:solidFill>
              </a:rPr>
            </a:br>
            <a:br>
              <a:rPr lang="en-US" sz="7300" b="1" dirty="0">
                <a:solidFill>
                  <a:srgbClr val="FFFFFF"/>
                </a:solidFill>
              </a:rPr>
            </a:br>
            <a:r>
              <a:rPr lang="en-US" sz="7300" b="1" dirty="0">
                <a:solidFill>
                  <a:schemeClr val="accent1"/>
                </a:solidFill>
              </a:rPr>
              <a:t>Central </a:t>
            </a:r>
            <a:br>
              <a:rPr lang="en-US" sz="7300" b="1" dirty="0">
                <a:solidFill>
                  <a:schemeClr val="accent1"/>
                </a:solidFill>
              </a:rPr>
            </a:br>
            <a:r>
              <a:rPr lang="en-US" sz="7300" b="1" dirty="0">
                <a:solidFill>
                  <a:schemeClr val="accent1"/>
                </a:solidFill>
              </a:rPr>
              <a:t>Synagogue</a:t>
            </a:r>
            <a:br>
              <a:rPr lang="en-US" sz="4000" dirty="0">
                <a:solidFill>
                  <a:srgbClr val="FFFFFF"/>
                </a:solidFill>
              </a:rPr>
            </a:br>
            <a:r>
              <a:rPr lang="en-US" sz="8000" dirty="0">
                <a:solidFill>
                  <a:srgbClr val="FFFFFF"/>
                </a:solidFill>
              </a:rPr>
              <a:t>DIY Zoom </a:t>
            </a:r>
            <a:br>
              <a:rPr lang="en-US" sz="8000" dirty="0">
                <a:solidFill>
                  <a:srgbClr val="FFFFFF"/>
                </a:solidFill>
              </a:rPr>
            </a:br>
            <a:r>
              <a:rPr lang="en-US" sz="8000" dirty="0">
                <a:solidFill>
                  <a:srgbClr val="FFFFFF"/>
                </a:solidFill>
              </a:rPr>
              <a:t>Seder Tutorial</a:t>
            </a:r>
            <a:endParaRPr lang="en-US" sz="8000" dirty="0">
              <a:solidFill>
                <a:schemeClr val="tx1"/>
              </a:solidFill>
              <a:latin typeface="+mj-lt"/>
            </a:endParaRPr>
          </a:p>
        </p:txBody>
      </p:sp>
    </p:spTree>
    <p:extLst>
      <p:ext uri="{BB962C8B-B14F-4D97-AF65-F5344CB8AC3E}">
        <p14:creationId xmlns:p14="http://schemas.microsoft.com/office/powerpoint/2010/main" val="182007256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t>The Four Questions of This Tutorial</a:t>
            </a:r>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rmAutofit/>
          </a:bodyPr>
          <a:lstStyle/>
          <a:p>
            <a:pPr>
              <a:buFont typeface="+mj-lt"/>
              <a:buAutoNum type="arabicPeriod"/>
            </a:pPr>
            <a:r>
              <a:rPr lang="en-US" sz="3600" b="1" dirty="0">
                <a:latin typeface="+mn-lt"/>
                <a:cs typeface="Helvetica" panose="020B0604020202020204" pitchFamily="34" charset="0"/>
              </a:rPr>
              <a:t> How do I create a Zoom seder?</a:t>
            </a:r>
          </a:p>
          <a:p>
            <a:pPr>
              <a:buFont typeface="+mj-lt"/>
              <a:buAutoNum type="arabicPeriod"/>
            </a:pPr>
            <a:r>
              <a:rPr lang="en-US" sz="3600" b="1" dirty="0">
                <a:latin typeface="+mn-lt"/>
                <a:cs typeface="Helvetica" panose="020B0604020202020204" pitchFamily="34" charset="0"/>
              </a:rPr>
              <a:t> How do I use Zoom to host a seder?</a:t>
            </a:r>
          </a:p>
          <a:p>
            <a:pPr>
              <a:buFont typeface="+mj-lt"/>
              <a:buAutoNum type="arabicPeriod"/>
            </a:pPr>
            <a:r>
              <a:rPr lang="en-US" sz="3600" b="1" dirty="0">
                <a:latin typeface="+mn-lt"/>
                <a:cs typeface="Helvetica" panose="020B0604020202020204" pitchFamily="34" charset="0"/>
              </a:rPr>
              <a:t> Which Haggadah should I use?</a:t>
            </a:r>
          </a:p>
          <a:p>
            <a:pPr>
              <a:buFont typeface="+mj-lt"/>
              <a:buAutoNum type="arabicPeriod"/>
            </a:pPr>
            <a:r>
              <a:rPr lang="en-US" sz="3600" b="1" dirty="0">
                <a:latin typeface="+mn-lt"/>
                <a:cs typeface="Helvetica" panose="020B0604020202020204" pitchFamily="34" charset="0"/>
              </a:rPr>
              <a:t> How can I make this night different from all other nights?</a:t>
            </a:r>
          </a:p>
        </p:txBody>
      </p:sp>
    </p:spTree>
    <p:extLst>
      <p:ext uri="{BB962C8B-B14F-4D97-AF65-F5344CB8AC3E}">
        <p14:creationId xmlns:p14="http://schemas.microsoft.com/office/powerpoint/2010/main" val="128082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t>1. How Do I Create a Zoom Seder?</a:t>
            </a:r>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rmAutofit lnSpcReduction="10000"/>
          </a:bodyPr>
          <a:lstStyle/>
          <a:p>
            <a:pPr>
              <a:buFont typeface="+mj-lt"/>
              <a:buAutoNum type="arabicPeriod"/>
            </a:pPr>
            <a:r>
              <a:rPr lang="en-US" sz="3600" b="1" dirty="0">
                <a:latin typeface="+mn-lt"/>
              </a:rPr>
              <a:t> Create a Zoom account. </a:t>
            </a:r>
          </a:p>
          <a:p>
            <a:pPr lvl="1">
              <a:buFont typeface="+mj-lt"/>
              <a:buAutoNum type="arabicPeriod"/>
            </a:pPr>
            <a:r>
              <a:rPr lang="en-US" sz="3400" b="1" dirty="0">
                <a:latin typeface="+mn-lt"/>
              </a:rPr>
              <a:t> Download the Zoom App.</a:t>
            </a:r>
          </a:p>
          <a:p>
            <a:pPr lvl="1">
              <a:buFont typeface="+mj-lt"/>
              <a:buAutoNum type="arabicPeriod"/>
            </a:pPr>
            <a:r>
              <a:rPr lang="en-US" sz="3400" b="1" dirty="0">
                <a:latin typeface="+mn-lt"/>
              </a:rPr>
              <a:t> Consider upgrading.</a:t>
            </a:r>
          </a:p>
          <a:p>
            <a:pPr>
              <a:buFont typeface="+mj-lt"/>
              <a:buAutoNum type="arabicPeriod"/>
            </a:pPr>
            <a:r>
              <a:rPr lang="en-US" sz="3600" b="1" dirty="0">
                <a:latin typeface="+mn-lt"/>
              </a:rPr>
              <a:t> Schedule your seder.</a:t>
            </a:r>
          </a:p>
          <a:p>
            <a:pPr>
              <a:buFont typeface="+mj-lt"/>
              <a:buAutoNum type="arabicPeriod"/>
            </a:pPr>
            <a:r>
              <a:rPr lang="en-US" sz="3600" b="1" dirty="0">
                <a:latin typeface="+mn-lt"/>
              </a:rPr>
              <a:t> Invite guests to your seder.</a:t>
            </a:r>
          </a:p>
          <a:p>
            <a:pPr lvl="1">
              <a:buFont typeface="+mj-lt"/>
              <a:buAutoNum type="arabicPeriod"/>
            </a:pPr>
            <a:r>
              <a:rPr lang="en-US" sz="3400" b="1" dirty="0">
                <a:latin typeface="+mn-lt"/>
              </a:rPr>
              <a:t> Email</a:t>
            </a:r>
          </a:p>
          <a:p>
            <a:pPr lvl="1">
              <a:buFont typeface="+mj-lt"/>
              <a:buAutoNum type="arabicPeriod"/>
            </a:pPr>
            <a:r>
              <a:rPr lang="en-US" sz="3400" b="1" dirty="0">
                <a:latin typeface="+mn-lt"/>
              </a:rPr>
              <a:t> Calendar Invitation</a:t>
            </a:r>
          </a:p>
          <a:p>
            <a:pPr lvl="1">
              <a:buFont typeface="+mj-lt"/>
              <a:buAutoNum type="arabicPeriod"/>
            </a:pPr>
            <a:r>
              <a:rPr lang="en-US" sz="3400" b="1" dirty="0">
                <a:latin typeface="+mn-lt"/>
              </a:rPr>
              <a:t> Paperless Post</a:t>
            </a:r>
          </a:p>
        </p:txBody>
      </p:sp>
    </p:spTree>
    <p:extLst>
      <p:ext uri="{BB962C8B-B14F-4D97-AF65-F5344CB8AC3E}">
        <p14:creationId xmlns:p14="http://schemas.microsoft.com/office/powerpoint/2010/main" val="358890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t>2. How Do I Use Zoom to Host a Seder?</a:t>
            </a:r>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Autofit/>
          </a:bodyPr>
          <a:lstStyle/>
          <a:p>
            <a:pPr>
              <a:buFont typeface="+mj-lt"/>
              <a:buAutoNum type="arabicPeriod"/>
            </a:pPr>
            <a:r>
              <a:rPr lang="en-US" sz="2600" b="1" dirty="0">
                <a:latin typeface="+mn-lt"/>
              </a:rPr>
              <a:t> Gallery View vs. Speaker View</a:t>
            </a:r>
          </a:p>
          <a:p>
            <a:pPr>
              <a:buFont typeface="+mj-lt"/>
              <a:buAutoNum type="arabicPeriod"/>
            </a:pPr>
            <a:r>
              <a:rPr lang="en-US" sz="2600" b="1" dirty="0">
                <a:latin typeface="+mn-lt"/>
              </a:rPr>
              <a:t> Spotlight Speaker</a:t>
            </a:r>
          </a:p>
          <a:p>
            <a:pPr>
              <a:buFont typeface="+mj-lt"/>
              <a:buAutoNum type="arabicPeriod"/>
            </a:pPr>
            <a:r>
              <a:rPr lang="en-US" sz="2600" b="1" dirty="0">
                <a:latin typeface="+mn-lt"/>
              </a:rPr>
              <a:t> Make Someone a Host or Co-Host</a:t>
            </a:r>
          </a:p>
          <a:p>
            <a:pPr>
              <a:buFont typeface="+mj-lt"/>
              <a:buAutoNum type="arabicPeriod"/>
            </a:pPr>
            <a:r>
              <a:rPr lang="en-US" sz="2600" b="1" dirty="0">
                <a:latin typeface="+mn-lt"/>
              </a:rPr>
              <a:t> Audio Settings (Computer vs. Phone)</a:t>
            </a:r>
          </a:p>
          <a:p>
            <a:pPr>
              <a:buFont typeface="+mj-lt"/>
              <a:buAutoNum type="arabicPeriod"/>
            </a:pPr>
            <a:r>
              <a:rPr lang="en-US" sz="2600" b="1" dirty="0">
                <a:latin typeface="+mn-lt"/>
              </a:rPr>
              <a:t> Video Settings</a:t>
            </a:r>
          </a:p>
          <a:p>
            <a:pPr>
              <a:buFont typeface="+mj-lt"/>
              <a:buAutoNum type="arabicPeriod"/>
            </a:pPr>
            <a:r>
              <a:rPr lang="en-US" sz="2600" b="1" dirty="0">
                <a:latin typeface="+mn-lt"/>
              </a:rPr>
              <a:t> Invite Guests</a:t>
            </a:r>
          </a:p>
          <a:p>
            <a:pPr>
              <a:buFont typeface="+mj-lt"/>
              <a:buAutoNum type="arabicPeriod"/>
            </a:pPr>
            <a:r>
              <a:rPr lang="en-US" sz="2600" b="1" dirty="0">
                <a:latin typeface="+mn-lt"/>
              </a:rPr>
              <a:t> Manage Participants</a:t>
            </a:r>
          </a:p>
          <a:p>
            <a:pPr>
              <a:buFont typeface="+mj-lt"/>
              <a:buAutoNum type="arabicPeriod"/>
            </a:pPr>
            <a:r>
              <a:rPr lang="en-US" sz="2600" b="1" dirty="0">
                <a:latin typeface="+mn-lt"/>
              </a:rPr>
              <a:t> Share Screen</a:t>
            </a:r>
          </a:p>
          <a:p>
            <a:pPr lvl="1">
              <a:buFont typeface="+mj-lt"/>
              <a:buAutoNum type="arabicPeriod"/>
            </a:pPr>
            <a:r>
              <a:rPr lang="en-US" sz="2600" b="1" dirty="0">
                <a:latin typeface="+mn-lt"/>
              </a:rPr>
              <a:t> Share Video: </a:t>
            </a:r>
            <a:r>
              <a:rPr lang="en-US" sz="2600" dirty="0">
                <a:latin typeface="+mn-lt"/>
                <a:hlinkClick r:id="rId2">
                  <a:extLst>
                    <a:ext uri="{A12FA001-AC4F-418D-AE19-62706E023703}">
                      <ahyp:hlinkClr xmlns:ahyp="http://schemas.microsoft.com/office/drawing/2018/hyperlinkcolor" val="tx"/>
                    </a:ext>
                  </a:extLst>
                </a:hlinkClick>
              </a:rPr>
              <a:t>https://www.youtube.com/watch?v=E_RmVJLfRoM</a:t>
            </a:r>
            <a:endParaRPr lang="en-US" sz="2600" b="1" dirty="0">
              <a:latin typeface="+mn-lt"/>
            </a:endParaRPr>
          </a:p>
          <a:p>
            <a:pPr lvl="1">
              <a:buFont typeface="+mj-lt"/>
              <a:buAutoNum type="arabicPeriod"/>
            </a:pPr>
            <a:r>
              <a:rPr lang="en-US" sz="2600" b="1" dirty="0">
                <a:latin typeface="+mn-lt"/>
              </a:rPr>
              <a:t> Share Music</a:t>
            </a:r>
          </a:p>
          <a:p>
            <a:pPr>
              <a:buFont typeface="+mj-lt"/>
              <a:buAutoNum type="arabicPeriod"/>
            </a:pPr>
            <a:r>
              <a:rPr lang="en-US" sz="2600" b="1" dirty="0">
                <a:latin typeface="+mn-lt"/>
              </a:rPr>
              <a:t> Manage Chat</a:t>
            </a:r>
          </a:p>
        </p:txBody>
      </p:sp>
    </p:spTree>
    <p:extLst>
      <p:ext uri="{BB962C8B-B14F-4D97-AF65-F5344CB8AC3E}">
        <p14:creationId xmlns:p14="http://schemas.microsoft.com/office/powerpoint/2010/main" val="126711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t>3. Which Haggadah Should I Use?</a:t>
            </a:r>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Autofit/>
          </a:bodyPr>
          <a:lstStyle/>
          <a:p>
            <a:pPr>
              <a:buFont typeface="+mj-lt"/>
              <a:buAutoNum type="arabicPeriod"/>
            </a:pPr>
            <a:r>
              <a:rPr lang="en-US" sz="2200" b="1" dirty="0">
                <a:latin typeface="+mn-lt"/>
              </a:rPr>
              <a:t> CCAR: </a:t>
            </a:r>
            <a:r>
              <a:rPr lang="en-US" sz="2200" dirty="0">
                <a:latin typeface="+mn-lt"/>
                <a:hlinkClick r:id="rId2">
                  <a:extLst>
                    <a:ext uri="{A12FA001-AC4F-418D-AE19-62706E023703}">
                      <ahyp:hlinkClr xmlns:ahyp="http://schemas.microsoft.com/office/drawing/2018/hyperlinkcolor" val="tx"/>
                    </a:ext>
                  </a:extLst>
                </a:hlinkClick>
              </a:rPr>
              <a:t>https://www.ccarnet.org/publications/sharing-the-journey-haggadah/</a:t>
            </a:r>
            <a:endParaRPr lang="en-US" sz="2200" dirty="0">
              <a:latin typeface="+mn-lt"/>
            </a:endParaRPr>
          </a:p>
          <a:p>
            <a:pPr>
              <a:buFont typeface="+mj-lt"/>
              <a:buAutoNum type="arabicPeriod"/>
            </a:pPr>
            <a:r>
              <a:rPr lang="en-US" sz="2200" b="1" dirty="0">
                <a:latin typeface="+mn-lt"/>
              </a:rPr>
              <a:t>For Kids: </a:t>
            </a:r>
            <a:r>
              <a:rPr lang="en-US" sz="2200" dirty="0">
                <a:latin typeface="+mn-lt"/>
                <a:hlinkClick r:id="rId3">
                  <a:extLst>
                    <a:ext uri="{A12FA001-AC4F-418D-AE19-62706E023703}">
                      <ahyp:hlinkClr xmlns:ahyp="http://schemas.microsoft.com/office/drawing/2018/hyperlinkcolor" val="tx"/>
                    </a:ext>
                  </a:extLst>
                </a:hlinkClick>
              </a:rPr>
              <a:t>https://www.kveller.com/wp-content/uploads/2020/03/Downloadable-Haggadah-2020.pdf?mpweb=1161-16806-425897&amp;utm_campaign=Kveller_Haggadah&amp;utm_medium=email&amp;utm_source=Kveller_Maropost</a:t>
            </a:r>
            <a:endParaRPr lang="en-US" sz="2200" b="1" dirty="0">
              <a:latin typeface="+mn-lt"/>
            </a:endParaRPr>
          </a:p>
          <a:p>
            <a:pPr>
              <a:buFont typeface="+mj-lt"/>
              <a:buAutoNum type="arabicPeriod"/>
            </a:pPr>
            <a:r>
              <a:rPr lang="en-US" sz="2200" b="1" dirty="0">
                <a:latin typeface="+mn-lt"/>
              </a:rPr>
              <a:t> Build Your Own: </a:t>
            </a:r>
            <a:r>
              <a:rPr lang="en-US" sz="2200" b="1" dirty="0">
                <a:latin typeface="+mn-lt"/>
                <a:hlinkClick r:id="rId4">
                  <a:extLst>
                    <a:ext uri="{A12FA001-AC4F-418D-AE19-62706E023703}">
                      <ahyp:hlinkClr xmlns:ahyp="http://schemas.microsoft.com/office/drawing/2018/hyperlinkcolor" val="tx"/>
                    </a:ext>
                  </a:extLst>
                </a:hlinkClick>
              </a:rPr>
              <a:t>www.haggadot.com</a:t>
            </a:r>
            <a:endParaRPr lang="en-US" sz="2200" b="1" dirty="0">
              <a:latin typeface="+mn-lt"/>
            </a:endParaRPr>
          </a:p>
          <a:p>
            <a:pPr>
              <a:buFont typeface="+mj-lt"/>
              <a:buAutoNum type="arabicPeriod"/>
            </a:pPr>
            <a:r>
              <a:rPr lang="en-US" sz="2200" b="1" dirty="0">
                <a:latin typeface="+mn-lt"/>
              </a:rPr>
              <a:t> GLBT: </a:t>
            </a:r>
            <a:r>
              <a:rPr lang="en-US" sz="2200" dirty="0">
                <a:latin typeface="+mn-lt"/>
                <a:hlinkClick r:id="rId5">
                  <a:extLst>
                    <a:ext uri="{A12FA001-AC4F-418D-AE19-62706E023703}">
                      <ahyp:hlinkClr xmlns:ahyp="http://schemas.microsoft.com/office/drawing/2018/hyperlinkcolor" val="tx"/>
                    </a:ext>
                  </a:extLst>
                </a:hlinkClick>
              </a:rPr>
              <a:t>https://www.haggadot.com/haggadah/jq-international-glbt-haggadah</a:t>
            </a:r>
            <a:endParaRPr lang="en-US" sz="2200" b="1" dirty="0">
              <a:latin typeface="+mn-lt"/>
            </a:endParaRPr>
          </a:p>
          <a:p>
            <a:pPr>
              <a:buFont typeface="+mj-lt"/>
              <a:buAutoNum type="arabicPeriod"/>
            </a:pPr>
            <a:r>
              <a:rPr lang="en-US" sz="2200" b="1" dirty="0">
                <a:latin typeface="+mn-lt"/>
              </a:rPr>
              <a:t> Supplements:</a:t>
            </a:r>
          </a:p>
          <a:p>
            <a:pPr lvl="1">
              <a:buFont typeface="+mj-lt"/>
              <a:buAutoNum type="arabicPeriod"/>
            </a:pPr>
            <a:r>
              <a:rPr lang="en-US" sz="2200" dirty="0">
                <a:latin typeface="+mn-lt"/>
                <a:hlinkClick r:id="rId6">
                  <a:extLst>
                    <a:ext uri="{A12FA001-AC4F-418D-AE19-62706E023703}">
                      <ahyp:hlinkClr xmlns:ahyp="http://schemas.microsoft.com/office/drawing/2018/hyperlinkcolor" val="tx"/>
                    </a:ext>
                  </a:extLst>
                </a:hlinkClick>
              </a:rPr>
              <a:t>https://issuu.com/onetableshabbat/docs/onetablexpassover_2020_guide?fr=sODU1YjEwNzgzMzQ</a:t>
            </a:r>
            <a:endParaRPr lang="en-US" sz="2200" dirty="0">
              <a:latin typeface="+mn-lt"/>
            </a:endParaRPr>
          </a:p>
          <a:p>
            <a:pPr lvl="1">
              <a:buFont typeface="+mj-lt"/>
              <a:buAutoNum type="arabicPeriod"/>
            </a:pPr>
            <a:r>
              <a:rPr lang="en-US" sz="2200" b="1" dirty="0">
                <a:latin typeface="+mn-lt"/>
              </a:rPr>
              <a:t>HIAS: </a:t>
            </a:r>
            <a:r>
              <a:rPr lang="en-US" sz="2200" dirty="0">
                <a:latin typeface="+mn-lt"/>
                <a:hlinkClick r:id="rId7">
                  <a:extLst>
                    <a:ext uri="{A12FA001-AC4F-418D-AE19-62706E023703}">
                      <ahyp:hlinkClr xmlns:ahyp="http://schemas.microsoft.com/office/drawing/2018/hyperlinkcolor" val="tx"/>
                    </a:ext>
                  </a:extLst>
                </a:hlinkClick>
              </a:rPr>
              <a:t>https://www.hias.org/sites/default/files/hias_haggadah20-download-color.pdf</a:t>
            </a:r>
            <a:endParaRPr lang="en-US" sz="2200" b="1" dirty="0">
              <a:latin typeface="+mn-lt"/>
            </a:endParaRPr>
          </a:p>
          <a:p>
            <a:pPr>
              <a:buFont typeface="+mj-lt"/>
              <a:buAutoNum type="arabicPeriod"/>
            </a:pPr>
            <a:r>
              <a:rPr lang="en-US" sz="2200" b="1" dirty="0">
                <a:latin typeface="+mn-lt"/>
              </a:rPr>
              <a:t> Make It Quick: </a:t>
            </a:r>
            <a:r>
              <a:rPr lang="en-US" sz="2200" dirty="0">
                <a:latin typeface="+mn-lt"/>
                <a:hlinkClick r:id="rId8">
                  <a:extLst>
                    <a:ext uri="{A12FA001-AC4F-418D-AE19-62706E023703}">
                      <ahyp:hlinkClr xmlns:ahyp="http://schemas.microsoft.com/office/drawing/2018/hyperlinkcolor" val="tx"/>
                    </a:ext>
                  </a:extLst>
                </a:hlinkClick>
              </a:rPr>
              <a:t>https://slate.com/news-and-politics/2013/03/the-two-minute-haggadah.html</a:t>
            </a:r>
            <a:endParaRPr lang="en-US" sz="2200" dirty="0">
              <a:latin typeface="+mn-lt"/>
            </a:endParaRPr>
          </a:p>
        </p:txBody>
      </p:sp>
    </p:spTree>
    <p:extLst>
      <p:ext uri="{BB962C8B-B14F-4D97-AF65-F5344CB8AC3E}">
        <p14:creationId xmlns:p14="http://schemas.microsoft.com/office/powerpoint/2010/main" val="417491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cs typeface="Helvetica" panose="020B0604020202020204" pitchFamily="34" charset="0"/>
              </a:rPr>
              <a:t>4. How Can I Make This Night Different From All Other Nights?</a:t>
            </a:r>
            <a:endParaRPr lang="en-US" sz="4000" b="1" dirty="0"/>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Autofit/>
          </a:bodyPr>
          <a:lstStyle/>
          <a:p>
            <a:pPr>
              <a:buFont typeface="+mj-lt"/>
              <a:buAutoNum type="arabicPeriod"/>
            </a:pPr>
            <a:r>
              <a:rPr lang="en-US" sz="2600" b="1" dirty="0">
                <a:latin typeface="+mn-lt"/>
              </a:rPr>
              <a:t> Lean into the technology!</a:t>
            </a:r>
          </a:p>
          <a:p>
            <a:pPr lvl="1">
              <a:buFont typeface="+mj-lt"/>
              <a:buAutoNum type="arabicPeriod"/>
            </a:pPr>
            <a:r>
              <a:rPr lang="en-US" sz="2600" b="1" dirty="0">
                <a:latin typeface="+mn-lt"/>
              </a:rPr>
              <a:t>Video Clips: </a:t>
            </a:r>
            <a:r>
              <a:rPr lang="en-US" sz="2600" dirty="0">
                <a:latin typeface="+mn-lt"/>
                <a:hlinkClick r:id="rId2">
                  <a:extLst>
                    <a:ext uri="{A12FA001-AC4F-418D-AE19-62706E023703}">
                      <ahyp:hlinkClr xmlns:ahyp="http://schemas.microsoft.com/office/drawing/2018/hyperlinkcolor" val="tx"/>
                    </a:ext>
                  </a:extLst>
                </a:hlinkClick>
              </a:rPr>
              <a:t>https://www.youtube.com/watch?v=4xiBvZQuKZY</a:t>
            </a:r>
            <a:endParaRPr lang="en-US" sz="2600" b="1" dirty="0">
              <a:latin typeface="+mn-lt"/>
            </a:endParaRPr>
          </a:p>
          <a:p>
            <a:pPr lvl="1">
              <a:buFont typeface="+mj-lt"/>
              <a:buAutoNum type="arabicPeriod"/>
            </a:pPr>
            <a:r>
              <a:rPr lang="en-US" sz="2600" b="1" dirty="0">
                <a:latin typeface="+mn-lt"/>
              </a:rPr>
              <a:t>Karaoke/Singalongs: </a:t>
            </a:r>
            <a:r>
              <a:rPr lang="en-US" sz="2600" dirty="0">
                <a:latin typeface="+mn-lt"/>
                <a:hlinkClick r:id="rId3">
                  <a:extLst>
                    <a:ext uri="{A12FA001-AC4F-418D-AE19-62706E023703}">
                      <ahyp:hlinkClr xmlns:ahyp="http://schemas.microsoft.com/office/drawing/2018/hyperlinkcolor" val="tx"/>
                    </a:ext>
                  </a:extLst>
                </a:hlinkClick>
              </a:rPr>
              <a:t>https://www.youtube.com/watch?v=9Ce0HIP7A0M</a:t>
            </a:r>
            <a:endParaRPr lang="en-US" sz="2600" b="1" dirty="0">
              <a:latin typeface="+mn-lt"/>
            </a:endParaRPr>
          </a:p>
          <a:p>
            <a:pPr>
              <a:buFont typeface="+mj-lt"/>
              <a:buAutoNum type="arabicPeriod"/>
            </a:pPr>
            <a:r>
              <a:rPr lang="en-US" sz="2600" b="1" dirty="0">
                <a:latin typeface="+mn-lt"/>
              </a:rPr>
              <a:t> Afikomen Ideas: “Where’s Waldo?”, Word Searches, Puzzles, Trivia?</a:t>
            </a:r>
          </a:p>
          <a:p>
            <a:pPr>
              <a:buFont typeface="+mj-lt"/>
              <a:buAutoNum type="arabicPeriod"/>
            </a:pPr>
            <a:r>
              <a:rPr lang="en-US" sz="2600" b="1" dirty="0"/>
              <a:t> Send out homework.</a:t>
            </a:r>
          </a:p>
          <a:p>
            <a:pPr>
              <a:buFont typeface="+mj-lt"/>
              <a:buAutoNum type="arabicPeriod"/>
            </a:pPr>
            <a:r>
              <a:rPr lang="en-US" sz="2600" b="1" dirty="0"/>
              <a:t> Write a script.</a:t>
            </a:r>
            <a:endParaRPr lang="en-US" sz="2600" b="1" dirty="0">
              <a:latin typeface="+mn-lt"/>
            </a:endParaRPr>
          </a:p>
          <a:p>
            <a:pPr>
              <a:buFont typeface="+mj-lt"/>
              <a:buAutoNum type="arabicPeriod"/>
            </a:pPr>
            <a:r>
              <a:rPr lang="en-US" sz="2600" b="1" dirty="0">
                <a:latin typeface="+mn-lt"/>
              </a:rPr>
              <a:t> What are you eating and when are you eating it?</a:t>
            </a:r>
          </a:p>
          <a:p>
            <a:pPr>
              <a:buFont typeface="+mj-lt"/>
              <a:buAutoNum type="arabicPeriod"/>
            </a:pPr>
            <a:r>
              <a:rPr lang="en-US" sz="2600" b="1" dirty="0">
                <a:latin typeface="+mn-lt"/>
              </a:rPr>
              <a:t> Wash your hands.</a:t>
            </a:r>
          </a:p>
          <a:p>
            <a:pPr>
              <a:buFont typeface="+mj-lt"/>
              <a:buAutoNum type="arabicPeriod"/>
            </a:pPr>
            <a:r>
              <a:rPr lang="en-US" sz="2600" b="1" dirty="0">
                <a:latin typeface="+mn-lt"/>
              </a:rPr>
              <a:t> Recline!</a:t>
            </a:r>
          </a:p>
          <a:p>
            <a:pPr>
              <a:buFont typeface="+mj-lt"/>
              <a:buAutoNum type="arabicPeriod"/>
            </a:pPr>
            <a:r>
              <a:rPr lang="en-US" sz="2600" b="1" dirty="0">
                <a:latin typeface="+mn-lt"/>
              </a:rPr>
              <a:t>Test the technology. And enlist help!</a:t>
            </a:r>
          </a:p>
        </p:txBody>
      </p:sp>
    </p:spTree>
    <p:extLst>
      <p:ext uri="{BB962C8B-B14F-4D97-AF65-F5344CB8AC3E}">
        <p14:creationId xmlns:p14="http://schemas.microsoft.com/office/powerpoint/2010/main" val="417034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cs typeface="Helvetica" panose="020B0604020202020204" pitchFamily="34" charset="0"/>
              </a:rPr>
              <a:t>Closing Thought by Rabbi </a:t>
            </a:r>
            <a:r>
              <a:rPr lang="en-US" sz="4000" b="1" dirty="0" err="1">
                <a:cs typeface="Helvetica" panose="020B0604020202020204" pitchFamily="34" charset="0"/>
              </a:rPr>
              <a:t>Avi</a:t>
            </a:r>
            <a:r>
              <a:rPr lang="en-US" sz="4000" b="1" dirty="0">
                <a:cs typeface="Helvetica" panose="020B0604020202020204" pitchFamily="34" charset="0"/>
              </a:rPr>
              <a:t> Killip</a:t>
            </a:r>
            <a:endParaRPr lang="en-US" sz="4000" b="1" dirty="0"/>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rmAutofit lnSpcReduction="10000"/>
          </a:bodyPr>
          <a:lstStyle/>
          <a:p>
            <a:r>
              <a:rPr lang="en-US" sz="2400" dirty="0">
                <a:latin typeface="+mn-lt"/>
              </a:rPr>
              <a:t>“Make the </a:t>
            </a:r>
            <a:r>
              <a:rPr lang="en-US" sz="2400" i="1" dirty="0">
                <a:latin typeface="+mn-lt"/>
              </a:rPr>
              <a:t>seder</a:t>
            </a:r>
            <a:r>
              <a:rPr lang="en-US" sz="2400" dirty="0">
                <a:latin typeface="+mn-lt"/>
              </a:rPr>
              <a:t> your own this year. One of the main challenges of a </a:t>
            </a:r>
            <a:r>
              <a:rPr lang="en-US" sz="2400" i="1" dirty="0">
                <a:latin typeface="+mn-lt"/>
              </a:rPr>
              <a:t>seder</a:t>
            </a:r>
            <a:r>
              <a:rPr lang="en-US" sz="2400" dirty="0">
                <a:latin typeface="+mn-lt"/>
              </a:rPr>
              <a:t> leader is usually to ensure that everyone at the table remains engaged and participates in the ritual. This year we are mostly free from that burden. You have the rare chance to engage in the </a:t>
            </a:r>
            <a:r>
              <a:rPr lang="en-US" sz="2400" i="1" dirty="0">
                <a:latin typeface="+mn-lt"/>
              </a:rPr>
              <a:t>seder</a:t>
            </a:r>
            <a:r>
              <a:rPr lang="en-US" sz="2400" dirty="0">
                <a:latin typeface="+mn-lt"/>
              </a:rPr>
              <a:t> in the way that works for </a:t>
            </a:r>
            <a:r>
              <a:rPr lang="en-US" sz="2400" i="1" dirty="0">
                <a:latin typeface="+mn-lt"/>
              </a:rPr>
              <a:t>you</a:t>
            </a:r>
            <a:r>
              <a:rPr lang="en-US" sz="2400" dirty="0">
                <a:latin typeface="+mn-lt"/>
              </a:rPr>
              <a:t>. There is no shame or anxiety about what works for others. Do you have a family that usually reads only in English, and you wish they would slow down and wait for you to read the Hebrew? Now is your chance. Does your family skip sections you wish they would include? You can read everything. Does your family read through the </a:t>
            </a:r>
            <a:r>
              <a:rPr lang="en-US" sz="2400" i="1" dirty="0">
                <a:latin typeface="+mn-lt"/>
              </a:rPr>
              <a:t>seder</a:t>
            </a:r>
            <a:r>
              <a:rPr lang="en-US" sz="2400" dirty="0">
                <a:latin typeface="+mn-lt"/>
              </a:rPr>
              <a:t> liturgy quickly in Hebrew without stopping to translate or discuss? Now is your chance to move as slowly as you want. Stop and read from multiple </a:t>
            </a:r>
            <a:r>
              <a:rPr lang="en-US" sz="2400" i="1" dirty="0" err="1">
                <a:latin typeface="+mn-lt"/>
              </a:rPr>
              <a:t>Haggadot</a:t>
            </a:r>
            <a:r>
              <a:rPr lang="en-US" sz="2400" dirty="0">
                <a:latin typeface="+mn-lt"/>
              </a:rPr>
              <a:t>. Sing all the songs. Use this opportunity to experiment and do something you’ve never done.”</a:t>
            </a:r>
          </a:p>
          <a:p>
            <a:endParaRPr lang="en-US" sz="2400" dirty="0">
              <a:latin typeface="+mn-lt"/>
            </a:endParaRPr>
          </a:p>
          <a:p>
            <a:r>
              <a:rPr lang="en-US" sz="2400" dirty="0">
                <a:latin typeface="+mn-lt"/>
              </a:rPr>
              <a:t>Citation: </a:t>
            </a:r>
            <a:r>
              <a:rPr lang="en-US" sz="2400" dirty="0">
                <a:latin typeface="+mn-lt"/>
                <a:hlinkClick r:id="rId2">
                  <a:extLst>
                    <a:ext uri="{A12FA001-AC4F-418D-AE19-62706E023703}">
                      <ahyp:hlinkClr xmlns:ahyp="http://schemas.microsoft.com/office/drawing/2018/hyperlinkcolor" val="tx"/>
                    </a:ext>
                  </a:extLst>
                </a:hlinkClick>
              </a:rPr>
              <a:t>https://ejewishphilanthropy.com/seder-this-year-is-an-opportunity/</a:t>
            </a:r>
            <a:endParaRPr lang="en-US" sz="2400" b="1" dirty="0">
              <a:latin typeface="+mn-lt"/>
            </a:endParaRPr>
          </a:p>
        </p:txBody>
      </p:sp>
    </p:spTree>
    <p:extLst>
      <p:ext uri="{BB962C8B-B14F-4D97-AF65-F5344CB8AC3E}">
        <p14:creationId xmlns:p14="http://schemas.microsoft.com/office/powerpoint/2010/main" val="161645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088A-40EF-4FCF-B797-FB6967561250}"/>
              </a:ext>
            </a:extLst>
          </p:cNvPr>
          <p:cNvSpPr>
            <a:spLocks noGrp="1"/>
          </p:cNvSpPr>
          <p:nvPr>
            <p:ph type="title"/>
          </p:nvPr>
        </p:nvSpPr>
        <p:spPr/>
        <p:txBody>
          <a:bodyPr>
            <a:normAutofit/>
          </a:bodyPr>
          <a:lstStyle/>
          <a:p>
            <a:r>
              <a:rPr lang="en-US" sz="4000" b="1" dirty="0">
                <a:cs typeface="Helvetica" panose="020B0604020202020204" pitchFamily="34" charset="0"/>
              </a:rPr>
              <a:t>Useful Resources</a:t>
            </a:r>
            <a:endParaRPr lang="en-US" sz="4000" b="1" dirty="0"/>
          </a:p>
        </p:txBody>
      </p:sp>
      <p:sp>
        <p:nvSpPr>
          <p:cNvPr id="3" name="Content Placeholder 2">
            <a:extLst>
              <a:ext uri="{FF2B5EF4-FFF2-40B4-BE49-F238E27FC236}">
                <a16:creationId xmlns:a16="http://schemas.microsoft.com/office/drawing/2014/main" id="{577F9F4B-4334-46B2-A466-AE9263F21DEB}"/>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sz="2400" dirty="0">
                <a:latin typeface="+mn-lt"/>
                <a:hlinkClick r:id="rId2">
                  <a:extLst>
                    <a:ext uri="{A12FA001-AC4F-418D-AE19-62706E023703}">
                      <ahyp:hlinkClr xmlns:ahyp="http://schemas.microsoft.com/office/drawing/2018/hyperlinkcolor" val="tx"/>
                    </a:ext>
                  </a:extLst>
                </a:hlinkClick>
              </a:rPr>
              <a:t>https://reformjudaism.org/blog/2020/03/20/how-hold-passover-seder-year-coronavirus</a:t>
            </a:r>
            <a:endParaRPr lang="en-US" sz="2400" dirty="0">
              <a:latin typeface="+mn-lt"/>
            </a:endParaRPr>
          </a:p>
          <a:p>
            <a:pPr marL="342900" indent="-342900">
              <a:buFont typeface="Arial" panose="020B0604020202020204" pitchFamily="34" charset="0"/>
              <a:buChar char="•"/>
            </a:pPr>
            <a:r>
              <a:rPr lang="en-US" sz="2400" dirty="0">
                <a:latin typeface="+mn-lt"/>
                <a:hlinkClick r:id="rId3">
                  <a:extLst>
                    <a:ext uri="{A12FA001-AC4F-418D-AE19-62706E023703}">
                      <ahyp:hlinkClr xmlns:ahyp="http://schemas.microsoft.com/office/drawing/2018/hyperlinkcolor" val="tx"/>
                    </a:ext>
                  </a:extLst>
                </a:hlinkClick>
              </a:rPr>
              <a:t>https://reformjudaism.org/how-make-your-virtual-seder-lively-engaging-and-meaningful</a:t>
            </a:r>
            <a:endParaRPr lang="en-US" sz="2400" dirty="0">
              <a:latin typeface="+mn-lt"/>
              <a:hlinkClick r:id="rId4">
                <a:extLst>
                  <a:ext uri="{A12FA001-AC4F-418D-AE19-62706E023703}">
                    <ahyp:hlinkClr xmlns:ahyp="http://schemas.microsoft.com/office/drawing/2018/hyperlinkcolor" val="tx"/>
                  </a:ext>
                </a:extLst>
              </a:hlinkClick>
            </a:endParaRPr>
          </a:p>
          <a:p>
            <a:pPr marL="342900" indent="-342900">
              <a:buFont typeface="Arial" panose="020B0604020202020204" pitchFamily="34" charset="0"/>
              <a:buChar char="•"/>
            </a:pPr>
            <a:r>
              <a:rPr lang="en-US" sz="2400" dirty="0">
                <a:latin typeface="+mn-lt"/>
                <a:hlinkClick r:id="rId4">
                  <a:extLst>
                    <a:ext uri="{A12FA001-AC4F-418D-AE19-62706E023703}">
                      <ahyp:hlinkClr xmlns:ahyp="http://schemas.microsoft.com/office/drawing/2018/hyperlinkcolor" val="tx"/>
                    </a:ext>
                  </a:extLst>
                </a:hlinkClick>
              </a:rPr>
              <a:t>https://seder2020.org/</a:t>
            </a:r>
            <a:endParaRPr lang="en-US" sz="2400" dirty="0">
              <a:latin typeface="+mn-lt"/>
            </a:endParaRPr>
          </a:p>
          <a:p>
            <a:pPr marL="342900" indent="-342900">
              <a:buFont typeface="Arial" panose="020B0604020202020204" pitchFamily="34" charset="0"/>
              <a:buChar char="•"/>
            </a:pPr>
            <a:r>
              <a:rPr lang="en-US" sz="2400" dirty="0">
                <a:latin typeface="+mn-lt"/>
                <a:hlinkClick r:id="rId5">
                  <a:extLst>
                    <a:ext uri="{A12FA001-AC4F-418D-AE19-62706E023703}">
                      <ahyp:hlinkClr xmlns:ahyp="http://schemas.microsoft.com/office/drawing/2018/hyperlinkcolor" val="tx"/>
                    </a:ext>
                  </a:extLst>
                </a:hlinkClick>
              </a:rPr>
              <a:t>https://www.sixthandi.org/jewish-life/passover-at-home/</a:t>
            </a:r>
            <a:endParaRPr lang="en-US" sz="2400" dirty="0">
              <a:latin typeface="+mn-lt"/>
            </a:endParaRPr>
          </a:p>
          <a:p>
            <a:pPr marL="342900" indent="-342900">
              <a:buFont typeface="Arial" panose="020B0604020202020204" pitchFamily="34" charset="0"/>
              <a:buChar char="•"/>
            </a:pPr>
            <a:r>
              <a:rPr lang="en-US" sz="2400" dirty="0">
                <a:latin typeface="+mn-lt"/>
                <a:hlinkClick r:id="rId6">
                  <a:extLst>
                    <a:ext uri="{A12FA001-AC4F-418D-AE19-62706E023703}">
                      <ahyp:hlinkClr xmlns:ahyp="http://schemas.microsoft.com/office/drawing/2018/hyperlinkcolor" val="tx"/>
                    </a:ext>
                  </a:extLst>
                </a:hlinkClick>
              </a:rPr>
              <a:t>https://jewishweek.timesofisrael.com/put-yourself-on-mute-and-other-tips-for-a-virtual-seder/</a:t>
            </a:r>
            <a:endParaRPr lang="en-US" sz="2400" dirty="0">
              <a:latin typeface="+mn-lt"/>
            </a:endParaRPr>
          </a:p>
          <a:p>
            <a:pPr marL="342900" indent="-342900">
              <a:buFont typeface="Arial" panose="020B0604020202020204" pitchFamily="34" charset="0"/>
              <a:buChar char="•"/>
            </a:pPr>
            <a:r>
              <a:rPr lang="en-US" sz="2400" dirty="0">
                <a:latin typeface="+mn-lt"/>
                <a:hlinkClick r:id="rId7">
                  <a:extLst>
                    <a:ext uri="{A12FA001-AC4F-418D-AE19-62706E023703}">
                      <ahyp:hlinkClr xmlns:ahyp="http://schemas.microsoft.com/office/drawing/2018/hyperlinkcolor" val="tx"/>
                    </a:ext>
                  </a:extLst>
                </a:hlinkClick>
              </a:rPr>
              <a:t>https://18doors.org/additional_passover_resources/</a:t>
            </a:r>
            <a:endParaRPr lang="en-US" sz="2400" dirty="0">
              <a:latin typeface="+mn-lt"/>
            </a:endParaRPr>
          </a:p>
          <a:p>
            <a:pPr marL="342900" indent="-342900">
              <a:buFont typeface="Arial" panose="020B0604020202020204" pitchFamily="34" charset="0"/>
              <a:buChar char="•"/>
            </a:pPr>
            <a:r>
              <a:rPr lang="en-US" sz="2400" dirty="0">
                <a:latin typeface="+mn-lt"/>
                <a:hlinkClick r:id="rId8">
                  <a:extLst>
                    <a:ext uri="{A12FA001-AC4F-418D-AE19-62706E023703}">
                      <ahyp:hlinkClr xmlns:ahyp="http://schemas.microsoft.com/office/drawing/2018/hyperlinkcolor" val="tx"/>
                    </a:ext>
                  </a:extLst>
                </a:hlinkClick>
              </a:rPr>
              <a:t>https://jewishjournal.com/commentary/blogs/312689/how-different-will-night-be-10-tips-for-your-virtual-seder/</a:t>
            </a:r>
            <a:endParaRPr lang="en-US" sz="2400" dirty="0">
              <a:latin typeface="+mn-lt"/>
            </a:endParaRPr>
          </a:p>
          <a:p>
            <a:pPr marL="342900" indent="-342900">
              <a:buFont typeface="Arial" panose="020B0604020202020204" pitchFamily="34" charset="0"/>
              <a:buChar char="•"/>
            </a:pPr>
            <a:r>
              <a:rPr lang="en-US" sz="2400" dirty="0">
                <a:latin typeface="+mn-lt"/>
                <a:hlinkClick r:id="rId9">
                  <a:extLst>
                    <a:ext uri="{A12FA001-AC4F-418D-AE19-62706E023703}">
                      <ahyp:hlinkClr xmlns:ahyp="http://schemas.microsoft.com/office/drawing/2018/hyperlinkcolor" val="tx"/>
                    </a:ext>
                  </a:extLst>
                </a:hlinkClick>
              </a:rPr>
              <a:t>https://2forseder.org/resources-for-virtual-seders/</a:t>
            </a:r>
            <a:endParaRPr lang="en-US" sz="2400" b="1" dirty="0">
              <a:latin typeface="+mn-lt"/>
            </a:endParaRPr>
          </a:p>
        </p:txBody>
      </p:sp>
    </p:spTree>
    <p:extLst>
      <p:ext uri="{BB962C8B-B14F-4D97-AF65-F5344CB8AC3E}">
        <p14:creationId xmlns:p14="http://schemas.microsoft.com/office/powerpoint/2010/main" val="194630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 Power Point Template" id="{2080E396-AF48-47FB-8C1E-D1DB2530A93F}" vid="{E4275DC0-55E3-471E-A4D1-A163EB7BEB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7917</TotalTime>
  <Words>716</Words>
  <Application>Microsoft Office PowerPoint</Application>
  <PresentationFormat>Widescreen</PresentationFormat>
  <Paragraphs>61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   Central  Synagogue DIY Zoom  Seder Tutorial</vt:lpstr>
      <vt:lpstr>The Four Questions of This Tutorial</vt:lpstr>
      <vt:lpstr>1. How Do I Create a Zoom Seder?</vt:lpstr>
      <vt:lpstr>2. How Do I Use Zoom to Host a Seder?</vt:lpstr>
      <vt:lpstr>3. Which Haggadah Should I Use?</vt:lpstr>
      <vt:lpstr>4. How Can I Make This Night Different From All Other Nights?</vt:lpstr>
      <vt:lpstr>Closing Thought by Rabbi Avi Killip</vt:lpstr>
      <vt:lpstr>Useful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Haggadah for the Congregational Seder</dc:title>
  <dc:creator>Eckstein, Keren</dc:creator>
  <cp:lastModifiedBy>Simon, Jackie</cp:lastModifiedBy>
  <cp:revision>244</cp:revision>
  <cp:lastPrinted>2018-03-28T18:24:48Z</cp:lastPrinted>
  <dcterms:created xsi:type="dcterms:W3CDTF">2017-03-28T13:06:44Z</dcterms:created>
  <dcterms:modified xsi:type="dcterms:W3CDTF">2020-04-02T14:53:19Z</dcterms:modified>
</cp:coreProperties>
</file>